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3" r:id="rId12"/>
    <p:sldId id="271" r:id="rId13"/>
    <p:sldId id="272" r:id="rId14"/>
    <p:sldId id="274" r:id="rId15"/>
    <p:sldId id="275" r:id="rId16"/>
    <p:sldId id="259" r:id="rId17"/>
    <p:sldId id="276" r:id="rId18"/>
    <p:sldId id="27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368" autoAdjust="0"/>
    <p:restoredTop sz="94660"/>
  </p:normalViewPr>
  <p:slideViewPr>
    <p:cSldViewPr>
      <p:cViewPr varScale="1">
        <p:scale>
          <a:sx n="68" d="100"/>
          <a:sy n="68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6D877-26D6-47F3-B2B3-953D64C4F2FE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E2EE7-8D9D-4599-9B29-4E9D043286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6D877-26D6-47F3-B2B3-953D64C4F2FE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E2EE7-8D9D-4599-9B29-4E9D043286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6D877-26D6-47F3-B2B3-953D64C4F2FE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E2EE7-8D9D-4599-9B29-4E9D043286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6D877-26D6-47F3-B2B3-953D64C4F2FE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E2EE7-8D9D-4599-9B29-4E9D043286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6D877-26D6-47F3-B2B3-953D64C4F2FE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E2EE7-8D9D-4599-9B29-4E9D043286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6D877-26D6-47F3-B2B3-953D64C4F2FE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E2EE7-8D9D-4599-9B29-4E9D043286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6D877-26D6-47F3-B2B3-953D64C4F2FE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E2EE7-8D9D-4599-9B29-4E9D043286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6D877-26D6-47F3-B2B3-953D64C4F2FE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E2EE7-8D9D-4599-9B29-4E9D043286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6D877-26D6-47F3-B2B3-953D64C4F2FE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E2EE7-8D9D-4599-9B29-4E9D043286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6D877-26D6-47F3-B2B3-953D64C4F2FE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E2EE7-8D9D-4599-9B29-4E9D043286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6D877-26D6-47F3-B2B3-953D64C4F2FE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B6E2EE7-8D9D-4599-9B29-4E9D043286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856D877-26D6-47F3-B2B3-953D64C4F2FE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B6E2EE7-8D9D-4599-9B29-4E9D043286A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Comprehensive Analysis of Laptop Characteristics and </a:t>
            </a:r>
            <a:r>
              <a:rPr lang="en-US" b="1" dirty="0" smtClean="0"/>
              <a:t>Pricing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Project</a:t>
            </a:r>
            <a:r>
              <a:rPr lang="en-US" b="1" dirty="0" smtClean="0"/>
              <a:t> </a:t>
            </a:r>
            <a:r>
              <a:rPr lang="en-US" sz="2400" b="1" dirty="0" smtClean="0"/>
              <a:t>Workflow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66800" y="2667000"/>
            <a:ext cx="36354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1.Data </a:t>
            </a:r>
            <a:r>
              <a:rPr lang="en-US" dirty="0" smtClean="0"/>
              <a:t>Cleaning and Preprocessing    </a:t>
            </a:r>
            <a:endParaRPr lang="en-US" dirty="0" smtClean="0"/>
          </a:p>
          <a:p>
            <a:r>
              <a:rPr lang="en-US" dirty="0" smtClean="0"/>
              <a:t>2.Exploratory </a:t>
            </a:r>
            <a:r>
              <a:rPr lang="en-US" dirty="0" smtClean="0"/>
              <a:t>Data Analysis (EDA)    </a:t>
            </a:r>
            <a:endParaRPr lang="en-US" dirty="0" smtClean="0"/>
          </a:p>
          <a:p>
            <a:r>
              <a:rPr lang="en-US" dirty="0" smtClean="0"/>
              <a:t>3.Visualization    </a:t>
            </a:r>
          </a:p>
          <a:p>
            <a:r>
              <a:rPr lang="en-US" dirty="0" smtClean="0"/>
              <a:t>4.Feature </a:t>
            </a:r>
            <a:r>
              <a:rPr lang="en-US" dirty="0" smtClean="0"/>
              <a:t>Engineering    </a:t>
            </a:r>
            <a:endParaRPr lang="en-US" dirty="0" smtClean="0"/>
          </a:p>
          <a:p>
            <a:r>
              <a:rPr lang="en-US" dirty="0" smtClean="0"/>
              <a:t>5.Analysis </a:t>
            </a:r>
            <a:r>
              <a:rPr lang="en-US" dirty="0" smtClean="0"/>
              <a:t>and Interpretation    </a:t>
            </a:r>
            <a:endParaRPr lang="en-US" dirty="0" smtClean="0"/>
          </a:p>
          <a:p>
            <a:r>
              <a:rPr lang="en-US" dirty="0" smtClean="0"/>
              <a:t>6.Documentation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5181600"/>
            <a:ext cx="6586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Name : </a:t>
            </a:r>
            <a:r>
              <a:rPr lang="en-US" dirty="0" err="1" smtClean="0"/>
              <a:t>Sathish.k</a:t>
            </a:r>
            <a:endParaRPr lang="en-US" dirty="0" smtClean="0"/>
          </a:p>
          <a:p>
            <a:r>
              <a:rPr lang="en-US" dirty="0" smtClean="0"/>
              <a:t>Program           : DA/DS, Milestone-1(Python Data Exploration Project</a:t>
            </a:r>
          </a:p>
          <a:p>
            <a:r>
              <a:rPr lang="en-US" dirty="0" smtClean="0"/>
              <a:t>Date                  : 10-06-2024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at 2024-06-10 16-26-36.png"/>
          <p:cNvPicPr>
            <a:picLocks noChangeAspect="1"/>
          </p:cNvPicPr>
          <p:nvPr/>
        </p:nvPicPr>
        <p:blipFill>
          <a:blip r:embed="rId2"/>
          <a:srcRect l="9167" t="29249" r="16667"/>
          <a:stretch>
            <a:fillRect/>
          </a:stretch>
        </p:blipFill>
        <p:spPr>
          <a:xfrm>
            <a:off x="228600" y="1752600"/>
            <a:ext cx="6781800" cy="3637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867400"/>
            <a:ext cx="1393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8=</a:t>
            </a:r>
            <a:r>
              <a:rPr lang="en-US" dirty="0" err="1" smtClean="0"/>
              <a:t>Huawei</a:t>
            </a:r>
            <a:endParaRPr lang="en-US" dirty="0" smtClean="0"/>
          </a:p>
          <a:p>
            <a:r>
              <a:rPr lang="en-US" dirty="0" smtClean="0"/>
              <a:t>11=MSI</a:t>
            </a:r>
          </a:p>
          <a:p>
            <a:r>
              <a:rPr lang="en-US" dirty="0" smtClean="0"/>
              <a:t>15=Samsung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2024-06-10 16-46-43.png"/>
          <p:cNvPicPr>
            <a:picLocks noChangeAspect="1"/>
          </p:cNvPicPr>
          <p:nvPr/>
        </p:nvPicPr>
        <p:blipFill>
          <a:blip r:embed="rId2"/>
          <a:srcRect l="10000" t="29249" r="22500" b="-7806"/>
          <a:stretch>
            <a:fillRect/>
          </a:stretch>
        </p:blipFill>
        <p:spPr>
          <a:xfrm>
            <a:off x="0" y="1600200"/>
            <a:ext cx="6172200" cy="403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791200"/>
            <a:ext cx="396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8=IPS </a:t>
            </a:r>
            <a:r>
              <a:rPr lang="en-US" dirty="0" smtClean="0"/>
              <a:t>Panel Retina Display </a:t>
            </a:r>
            <a:r>
              <a:rPr lang="en-US" dirty="0" smtClean="0"/>
              <a:t>2880x1800</a:t>
            </a:r>
          </a:p>
          <a:p>
            <a:r>
              <a:rPr lang="en-US" dirty="0" smtClean="0"/>
              <a:t>0= 1366x768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2024-06-10 16-36-07.png"/>
          <p:cNvPicPr>
            <a:picLocks noChangeAspect="1"/>
          </p:cNvPicPr>
          <p:nvPr/>
        </p:nvPicPr>
        <p:blipFill>
          <a:blip r:embed="rId2"/>
          <a:srcRect l="9167" t="33696" r="6667"/>
          <a:stretch>
            <a:fillRect/>
          </a:stretch>
        </p:blipFill>
        <p:spPr>
          <a:xfrm>
            <a:off x="0" y="1524000"/>
            <a:ext cx="7696200" cy="340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2024-06-10 16-38-49.png"/>
          <p:cNvPicPr>
            <a:picLocks noChangeAspect="1"/>
          </p:cNvPicPr>
          <p:nvPr/>
        </p:nvPicPr>
        <p:blipFill>
          <a:blip r:embed="rId2"/>
          <a:srcRect l="10833" t="36660" r="19167"/>
          <a:stretch>
            <a:fillRect/>
          </a:stretch>
        </p:blipFill>
        <p:spPr>
          <a:xfrm>
            <a:off x="0" y="0"/>
            <a:ext cx="6400800" cy="3256295"/>
          </a:xfrm>
          <a:prstGeom prst="rect">
            <a:avLst/>
          </a:prstGeom>
        </p:spPr>
      </p:pic>
      <p:pic>
        <p:nvPicPr>
          <p:cNvPr id="3" name="Picture 2" descr="Screenshot at 2024-06-10 16-38-57.png"/>
          <p:cNvPicPr>
            <a:picLocks noChangeAspect="1"/>
          </p:cNvPicPr>
          <p:nvPr/>
        </p:nvPicPr>
        <p:blipFill>
          <a:blip r:embed="rId3"/>
          <a:srcRect l="10833" t="48913" r="17500"/>
          <a:stretch>
            <a:fillRect/>
          </a:stretch>
        </p:blipFill>
        <p:spPr>
          <a:xfrm>
            <a:off x="0" y="3124200"/>
            <a:ext cx="6553200" cy="2626390"/>
          </a:xfrm>
          <a:prstGeom prst="rect">
            <a:avLst/>
          </a:prstGeom>
        </p:spPr>
      </p:pic>
      <p:pic>
        <p:nvPicPr>
          <p:cNvPr id="4" name="Picture 3" descr="Screenshot at 2024-06-10 16-38-41.png"/>
          <p:cNvPicPr>
            <a:picLocks noChangeAspect="1"/>
          </p:cNvPicPr>
          <p:nvPr/>
        </p:nvPicPr>
        <p:blipFill>
          <a:blip r:embed="rId4"/>
          <a:srcRect l="10834" t="75197"/>
          <a:stretch>
            <a:fillRect/>
          </a:stretch>
        </p:blipFill>
        <p:spPr>
          <a:xfrm>
            <a:off x="0" y="5582905"/>
            <a:ext cx="8153400" cy="1275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2024-06-10 16-51-11.png"/>
          <p:cNvPicPr>
            <a:picLocks noChangeAspect="1"/>
          </p:cNvPicPr>
          <p:nvPr/>
        </p:nvPicPr>
        <p:blipFill>
          <a:blip r:embed="rId2"/>
          <a:srcRect l="10000" t="30731" r="35000" b="21838"/>
          <a:stretch>
            <a:fillRect/>
          </a:stretch>
        </p:blipFill>
        <p:spPr>
          <a:xfrm>
            <a:off x="0" y="1447800"/>
            <a:ext cx="9144000" cy="2971800"/>
          </a:xfrm>
          <a:prstGeom prst="rect">
            <a:avLst/>
          </a:prstGeom>
        </p:spPr>
      </p:pic>
      <p:pic>
        <p:nvPicPr>
          <p:cNvPr id="3" name="Picture 2" descr="Screenshot at 2024-06-10 16-53-52.png"/>
          <p:cNvPicPr>
            <a:picLocks noChangeAspect="1"/>
          </p:cNvPicPr>
          <p:nvPr/>
        </p:nvPicPr>
        <p:blipFill>
          <a:blip r:embed="rId3"/>
          <a:srcRect l="10000" t="51482" r="39167"/>
          <a:stretch>
            <a:fillRect/>
          </a:stretch>
        </p:blipFill>
        <p:spPr>
          <a:xfrm>
            <a:off x="0" y="4363705"/>
            <a:ext cx="8991600" cy="24942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990600"/>
            <a:ext cx="207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CHI2 and P-Value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2024-06-10 17-02-54.png"/>
          <p:cNvPicPr>
            <a:picLocks noChangeAspect="1"/>
          </p:cNvPicPr>
          <p:nvPr/>
        </p:nvPicPr>
        <p:blipFill>
          <a:blip r:embed="rId2"/>
          <a:srcRect l="10833" t="30731" r="52500" b="12945"/>
          <a:stretch>
            <a:fillRect/>
          </a:stretch>
        </p:blipFill>
        <p:spPr>
          <a:xfrm>
            <a:off x="0" y="914400"/>
            <a:ext cx="3352800" cy="2895600"/>
          </a:xfrm>
          <a:prstGeom prst="rect">
            <a:avLst/>
          </a:prstGeom>
        </p:spPr>
      </p:pic>
      <p:pic>
        <p:nvPicPr>
          <p:cNvPr id="3" name="Picture 2" descr="Screenshot at 2024-06-10 17-04-47.png"/>
          <p:cNvPicPr>
            <a:picLocks noChangeAspect="1"/>
          </p:cNvPicPr>
          <p:nvPr/>
        </p:nvPicPr>
        <p:blipFill>
          <a:blip r:embed="rId3"/>
          <a:srcRect l="11667" t="30731" r="25833"/>
          <a:stretch>
            <a:fillRect/>
          </a:stretch>
        </p:blipFill>
        <p:spPr>
          <a:xfrm>
            <a:off x="3429000" y="1524000"/>
            <a:ext cx="5715000" cy="3561095"/>
          </a:xfrm>
          <a:prstGeom prst="rect">
            <a:avLst/>
          </a:prstGeom>
        </p:spPr>
      </p:pic>
      <p:pic>
        <p:nvPicPr>
          <p:cNvPr id="4" name="Picture 3" descr="Screenshot at 2024-06-10 17-14-04.png"/>
          <p:cNvPicPr>
            <a:picLocks noChangeAspect="1"/>
          </p:cNvPicPr>
          <p:nvPr/>
        </p:nvPicPr>
        <p:blipFill>
          <a:blip r:embed="rId4"/>
          <a:srcRect l="10833" t="30731" r="50834" b="12945"/>
          <a:stretch>
            <a:fillRect/>
          </a:stretch>
        </p:blipFill>
        <p:spPr>
          <a:xfrm>
            <a:off x="0" y="3962400"/>
            <a:ext cx="3505200" cy="289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81000"/>
            <a:ext cx="223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ANOVA(</a:t>
            </a:r>
            <a:r>
              <a:rPr lang="en-US" b="1" dirty="0" err="1" smtClean="0"/>
              <a:t>IF_Classif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2024-06-10 17-19-44.png"/>
          <p:cNvPicPr>
            <a:picLocks noChangeAspect="1"/>
          </p:cNvPicPr>
          <p:nvPr/>
        </p:nvPicPr>
        <p:blipFill>
          <a:blip r:embed="rId2"/>
          <a:srcRect l="7500" t="38142" r="5000"/>
          <a:stretch>
            <a:fillRect/>
          </a:stretch>
        </p:blipFill>
        <p:spPr>
          <a:xfrm>
            <a:off x="0" y="1524000"/>
            <a:ext cx="9144000" cy="3886200"/>
          </a:xfrm>
          <a:prstGeom prst="rect">
            <a:avLst/>
          </a:prstGeom>
        </p:spPr>
      </p:pic>
      <p:pic>
        <p:nvPicPr>
          <p:cNvPr id="4" name="Picture 3" descr="Screenshot at 2024-06-10 17-21-23.png"/>
          <p:cNvPicPr>
            <a:picLocks noChangeAspect="1"/>
          </p:cNvPicPr>
          <p:nvPr/>
        </p:nvPicPr>
        <p:blipFill>
          <a:blip r:embed="rId3"/>
          <a:srcRect l="8062" t="47036" r="5000" b="21838"/>
          <a:stretch>
            <a:fillRect/>
          </a:stretch>
        </p:blipFill>
        <p:spPr>
          <a:xfrm>
            <a:off x="0" y="5257800"/>
            <a:ext cx="91440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2024-06-10 17-21-23.png"/>
          <p:cNvPicPr>
            <a:picLocks noChangeAspect="1"/>
          </p:cNvPicPr>
          <p:nvPr/>
        </p:nvPicPr>
        <p:blipFill>
          <a:blip r:embed="rId2"/>
          <a:srcRect l="5833" t="70751" r="5000"/>
          <a:stretch>
            <a:fillRect/>
          </a:stretch>
        </p:blipFill>
        <p:spPr>
          <a:xfrm>
            <a:off x="0" y="1600200"/>
            <a:ext cx="8153400" cy="1503695"/>
          </a:xfrm>
          <a:prstGeom prst="rect">
            <a:avLst/>
          </a:prstGeom>
        </p:spPr>
      </p:pic>
      <p:pic>
        <p:nvPicPr>
          <p:cNvPr id="3" name="Picture 2" descr="Screenshot at 2024-06-10 17-21-31.png"/>
          <p:cNvPicPr>
            <a:picLocks noChangeAspect="1"/>
          </p:cNvPicPr>
          <p:nvPr/>
        </p:nvPicPr>
        <p:blipFill>
          <a:blip r:embed="rId3"/>
          <a:srcRect l="5833" t="44071" r="5000" b="2569"/>
          <a:stretch>
            <a:fillRect/>
          </a:stretch>
        </p:blipFill>
        <p:spPr>
          <a:xfrm>
            <a:off x="0" y="2819400"/>
            <a:ext cx="81534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219200"/>
            <a:ext cx="9183283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Recommendations</a:t>
            </a:r>
          </a:p>
          <a:p>
            <a:r>
              <a:rPr lang="en-US" b="1" dirty="0" smtClean="0"/>
              <a:t>Trends</a:t>
            </a:r>
            <a:r>
              <a:rPr lang="en-US" dirty="0" smtClean="0"/>
              <a:t>:    </a:t>
            </a:r>
            <a:endParaRPr lang="en-US" dirty="0" smtClean="0"/>
          </a:p>
          <a:p>
            <a:r>
              <a:rPr lang="en-US" dirty="0" smtClean="0"/>
              <a:t>	Technological </a:t>
            </a:r>
            <a:r>
              <a:rPr lang="en-US" dirty="0" smtClean="0"/>
              <a:t>advancements (new CPU generations) significantly </a:t>
            </a:r>
            <a:r>
              <a:rPr lang="en-US" dirty="0" smtClean="0"/>
              <a:t>impact pricing.</a:t>
            </a:r>
          </a:p>
          <a:p>
            <a:r>
              <a:rPr lang="en-US" dirty="0" smtClean="0"/>
              <a:t>	</a:t>
            </a:r>
            <a:r>
              <a:rPr lang="en-US" dirty="0" smtClean="0"/>
              <a:t>Consumer </a:t>
            </a:r>
            <a:r>
              <a:rPr lang="en-US" dirty="0" smtClean="0"/>
              <a:t>preference leans towards lightweight and high-performance laptops.    </a:t>
            </a:r>
            <a:endParaRPr lang="en-US" dirty="0" smtClean="0"/>
          </a:p>
          <a:p>
            <a:r>
              <a:rPr lang="en-US" b="1" dirty="0" smtClean="0"/>
              <a:t>	</a:t>
            </a:r>
            <a:r>
              <a:rPr lang="en-US" dirty="0" smtClean="0"/>
              <a:t>focus in (</a:t>
            </a:r>
            <a:r>
              <a:rPr lang="en-US" dirty="0" err="1" smtClean="0"/>
              <a:t>CPU,RAM,Screenquality,Price,lightwight</a:t>
            </a:r>
            <a:r>
              <a:rPr lang="en-US" dirty="0" smtClean="0"/>
              <a:t>)</a:t>
            </a:r>
            <a:endParaRPr lang="en-US" b="1" dirty="0" smtClean="0"/>
          </a:p>
          <a:p>
            <a:r>
              <a:rPr lang="en-US" b="1" dirty="0" smtClean="0"/>
              <a:t>Recommendations</a:t>
            </a:r>
            <a:r>
              <a:rPr lang="en-US" dirty="0" smtClean="0"/>
              <a:t>: 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smtClean="0"/>
              <a:t>Product </a:t>
            </a:r>
            <a:r>
              <a:rPr lang="en-US" dirty="0" smtClean="0"/>
              <a:t>Differentiation: Focus on unique features like battery </a:t>
            </a:r>
            <a:r>
              <a:rPr lang="en-US" dirty="0" smtClean="0"/>
              <a:t>life </a:t>
            </a:r>
            <a:r>
              <a:rPr lang="en-US" dirty="0" smtClean="0"/>
              <a:t>or </a:t>
            </a:r>
            <a:r>
              <a:rPr lang="en-US" dirty="0" smtClean="0"/>
              <a:t>build quality.</a:t>
            </a:r>
          </a:p>
          <a:p>
            <a:endParaRPr lang="en-US" dirty="0" smtClean="0"/>
          </a:p>
          <a:p>
            <a:r>
              <a:rPr lang="en-US" b="1" dirty="0" smtClean="0"/>
              <a:t>Pricing </a:t>
            </a:r>
            <a:r>
              <a:rPr lang="en-US" b="1" dirty="0" smtClean="0"/>
              <a:t>Strategy</a:t>
            </a:r>
            <a:r>
              <a:rPr lang="en-US" dirty="0" smtClean="0"/>
              <a:t>:</a:t>
            </a:r>
          </a:p>
          <a:p>
            <a:r>
              <a:rPr lang="en-US" dirty="0" smtClean="0"/>
              <a:t>	</a:t>
            </a:r>
            <a:r>
              <a:rPr lang="en-US" dirty="0" smtClean="0"/>
              <a:t> </a:t>
            </a:r>
            <a:r>
              <a:rPr lang="en-US" dirty="0" smtClean="0"/>
              <a:t>Competitive pricing in mid-range segment could </a:t>
            </a:r>
            <a:r>
              <a:rPr lang="en-US" dirty="0" smtClean="0"/>
              <a:t>capture </a:t>
            </a:r>
            <a:r>
              <a:rPr lang="en-US" dirty="0" smtClean="0"/>
              <a:t>more market share.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Marketing</a:t>
            </a:r>
            <a:r>
              <a:rPr lang="en-US" b="1" dirty="0" smtClean="0"/>
              <a:t>: </a:t>
            </a:r>
            <a:endParaRPr lang="en-US" b="1" dirty="0" smtClean="0"/>
          </a:p>
          <a:p>
            <a:r>
              <a:rPr lang="en-US" dirty="0" smtClean="0"/>
              <a:t>	</a:t>
            </a:r>
            <a:r>
              <a:rPr lang="en-US" dirty="0" smtClean="0"/>
              <a:t>Highlight </a:t>
            </a:r>
            <a:r>
              <a:rPr lang="en-US" dirty="0" smtClean="0"/>
              <a:t>unique specifications and brand </a:t>
            </a:r>
            <a:r>
              <a:rPr lang="en-US" dirty="0" smtClean="0"/>
              <a:t>strengths </a:t>
            </a:r>
            <a:r>
              <a:rPr lang="en-US" dirty="0" smtClean="0"/>
              <a:t>in promotions.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828800"/>
            <a:ext cx="79100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</a:p>
          <a:p>
            <a:r>
              <a:rPr lang="en-US" b="1" dirty="0" smtClean="0"/>
              <a:t>Objective</a:t>
            </a:r>
            <a:r>
              <a:rPr lang="en-US" dirty="0" smtClean="0"/>
              <a:t>:</a:t>
            </a:r>
          </a:p>
          <a:p>
            <a:r>
              <a:rPr lang="en-US" dirty="0" smtClean="0"/>
              <a:t>	</a:t>
            </a:r>
            <a:r>
              <a:rPr lang="en-US" dirty="0" smtClean="0"/>
              <a:t> </a:t>
            </a:r>
            <a:r>
              <a:rPr lang="en-US" dirty="0" smtClean="0"/>
              <a:t>This project aims to conduct a comprehensive </a:t>
            </a:r>
            <a:r>
              <a:rPr lang="en-US" dirty="0" smtClean="0"/>
              <a:t>analysis </a:t>
            </a:r>
            <a:r>
              <a:rPr lang="en-US" dirty="0" smtClean="0"/>
              <a:t>of laptop data to uncover insights about laptop characteristics</a:t>
            </a:r>
            <a:r>
              <a:rPr lang="en-US" dirty="0" smtClean="0"/>
              <a:t>, </a:t>
            </a:r>
            <a:r>
              <a:rPr lang="en-US" dirty="0" smtClean="0"/>
              <a:t>performance, and pricing, aiding both consumers and manufacturers</a:t>
            </a:r>
            <a:r>
              <a:rPr lang="en-US" dirty="0" smtClean="0"/>
              <a:t>.</a:t>
            </a:r>
          </a:p>
          <a:p>
            <a:endParaRPr lang="en-US" b="1" dirty="0" smtClean="0"/>
          </a:p>
          <a:p>
            <a:r>
              <a:rPr lang="en-US" b="1" dirty="0" smtClean="0"/>
              <a:t>Dataset </a:t>
            </a:r>
            <a:r>
              <a:rPr lang="en-US" b="1" dirty="0" smtClean="0"/>
              <a:t>Overview</a:t>
            </a:r>
            <a:r>
              <a:rPr lang="en-US" dirty="0" smtClean="0"/>
              <a:t>:</a:t>
            </a:r>
          </a:p>
          <a:p>
            <a:r>
              <a:rPr lang="en-US" dirty="0" smtClean="0"/>
              <a:t>	</a:t>
            </a:r>
            <a:r>
              <a:rPr lang="en-US" dirty="0" smtClean="0"/>
              <a:t> </a:t>
            </a:r>
            <a:r>
              <a:rPr lang="en-US" dirty="0" smtClean="0"/>
              <a:t>The dataset includes information on various attributes of </a:t>
            </a:r>
            <a:r>
              <a:rPr lang="en-US" dirty="0" smtClean="0"/>
              <a:t>laptops </a:t>
            </a:r>
            <a:r>
              <a:rPr lang="en-US" dirty="0" smtClean="0"/>
              <a:t>such as brand, specifications, and pricing</a:t>
            </a:r>
            <a:r>
              <a:rPr lang="en-US" dirty="0" smtClean="0"/>
              <a:t>.</a:t>
            </a:r>
          </a:p>
          <a:p>
            <a:endParaRPr lang="en-US" b="1" dirty="0" smtClean="0"/>
          </a:p>
          <a:p>
            <a:r>
              <a:rPr lang="en-US" b="1" dirty="0" smtClean="0"/>
              <a:t>Importance</a:t>
            </a:r>
            <a:r>
              <a:rPr lang="en-US" dirty="0" smtClean="0"/>
              <a:t>:</a:t>
            </a:r>
          </a:p>
          <a:p>
            <a:r>
              <a:rPr lang="en-US" dirty="0" smtClean="0"/>
              <a:t>	</a:t>
            </a:r>
            <a:r>
              <a:rPr lang="en-US" dirty="0" smtClean="0"/>
              <a:t> </a:t>
            </a:r>
            <a:r>
              <a:rPr lang="en-US" dirty="0" smtClean="0"/>
              <a:t>Understanding data through preprocessing and visualization </a:t>
            </a:r>
            <a:r>
              <a:rPr lang="en-US" dirty="0" smtClean="0"/>
              <a:t>is</a:t>
            </a:r>
          </a:p>
          <a:p>
            <a:r>
              <a:rPr lang="en-US" dirty="0" smtClean="0"/>
              <a:t>crucial </a:t>
            </a:r>
            <a:r>
              <a:rPr lang="en-US" dirty="0" smtClean="0"/>
              <a:t>for deriving actionable insights and making informed decisions in </a:t>
            </a:r>
            <a:r>
              <a:rPr lang="en-US" dirty="0" smtClean="0"/>
              <a:t>the</a:t>
            </a:r>
          </a:p>
          <a:p>
            <a:r>
              <a:rPr lang="en-US" dirty="0" smtClean="0"/>
              <a:t> </a:t>
            </a:r>
            <a:r>
              <a:rPr lang="en-US" dirty="0" smtClean="0"/>
              <a:t>laptop industry.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1219200"/>
            <a:ext cx="159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at 2024-06-10 15-00-57.png"/>
          <p:cNvPicPr>
            <a:picLocks noChangeAspect="1"/>
          </p:cNvPicPr>
          <p:nvPr/>
        </p:nvPicPr>
        <p:blipFill>
          <a:blip r:embed="rId2"/>
          <a:srcRect l="10000" t="87055" r="5833" b="2569"/>
          <a:stretch>
            <a:fillRect/>
          </a:stretch>
        </p:blipFill>
        <p:spPr>
          <a:xfrm>
            <a:off x="0" y="5029200"/>
            <a:ext cx="7696200" cy="533400"/>
          </a:xfrm>
          <a:prstGeom prst="rect">
            <a:avLst/>
          </a:prstGeom>
        </p:spPr>
      </p:pic>
      <p:pic>
        <p:nvPicPr>
          <p:cNvPr id="5" name="Picture 4" descr="Screenshot at 2024-06-10 15-00-51.png"/>
          <p:cNvPicPr>
            <a:picLocks noChangeAspect="1"/>
          </p:cNvPicPr>
          <p:nvPr/>
        </p:nvPicPr>
        <p:blipFill>
          <a:blip r:embed="rId3"/>
          <a:srcRect l="10833" t="33696" r="6667"/>
          <a:stretch>
            <a:fillRect/>
          </a:stretch>
        </p:blipFill>
        <p:spPr>
          <a:xfrm>
            <a:off x="0" y="1676400"/>
            <a:ext cx="7543800" cy="3408695"/>
          </a:xfrm>
          <a:prstGeom prst="rect">
            <a:avLst/>
          </a:prstGeom>
        </p:spPr>
      </p:pic>
      <p:pic>
        <p:nvPicPr>
          <p:cNvPr id="6" name="Picture 5" descr="Screenshot at 2024-06-10 15-03-15.png"/>
          <p:cNvPicPr>
            <a:picLocks noChangeAspect="1"/>
          </p:cNvPicPr>
          <p:nvPr/>
        </p:nvPicPr>
        <p:blipFill>
          <a:blip r:embed="rId4"/>
          <a:srcRect l="11667" t="54447" r="75000" b="4052"/>
          <a:stretch>
            <a:fillRect/>
          </a:stretch>
        </p:blipFill>
        <p:spPr>
          <a:xfrm>
            <a:off x="7696200" y="1676400"/>
            <a:ext cx="1219200" cy="2133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990600"/>
            <a:ext cx="3368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3.Data Understanding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2024-06-10 14-30-36.png"/>
          <p:cNvPicPr>
            <a:picLocks noChangeAspect="1"/>
          </p:cNvPicPr>
          <p:nvPr/>
        </p:nvPicPr>
        <p:blipFill>
          <a:blip r:embed="rId2"/>
          <a:srcRect l="11667" t="35178" r="44166" b="2569"/>
          <a:stretch>
            <a:fillRect/>
          </a:stretch>
        </p:blipFill>
        <p:spPr>
          <a:xfrm>
            <a:off x="4114800" y="1447800"/>
            <a:ext cx="4038600" cy="3200400"/>
          </a:xfrm>
          <a:prstGeom prst="rect">
            <a:avLst/>
          </a:prstGeom>
        </p:spPr>
      </p:pic>
      <p:pic>
        <p:nvPicPr>
          <p:cNvPr id="5" name="Picture 4" descr="Screenshot at 2024-06-10 15-07-13.png"/>
          <p:cNvPicPr>
            <a:picLocks noChangeAspect="1"/>
          </p:cNvPicPr>
          <p:nvPr/>
        </p:nvPicPr>
        <p:blipFill>
          <a:blip r:embed="rId3"/>
          <a:srcRect l="10000" t="33696" r="50000"/>
          <a:stretch>
            <a:fillRect/>
          </a:stretch>
        </p:blipFill>
        <p:spPr>
          <a:xfrm>
            <a:off x="228600" y="990600"/>
            <a:ext cx="3657600" cy="3408695"/>
          </a:xfrm>
          <a:prstGeom prst="rect">
            <a:avLst/>
          </a:prstGeom>
        </p:spPr>
      </p:pic>
      <p:pic>
        <p:nvPicPr>
          <p:cNvPr id="6" name="Picture 5" descr="Screenshot at 2024-06-10 15-09-25.png"/>
          <p:cNvPicPr>
            <a:picLocks noChangeAspect="1"/>
          </p:cNvPicPr>
          <p:nvPr/>
        </p:nvPicPr>
        <p:blipFill>
          <a:blip r:embed="rId4"/>
          <a:srcRect l="10000" t="44071" r="71667" b="17392"/>
          <a:stretch>
            <a:fillRect/>
          </a:stretch>
        </p:blipFill>
        <p:spPr>
          <a:xfrm>
            <a:off x="381000" y="4648200"/>
            <a:ext cx="1676400" cy="1981200"/>
          </a:xfrm>
          <a:prstGeom prst="rect">
            <a:avLst/>
          </a:prstGeom>
        </p:spPr>
      </p:pic>
      <p:pic>
        <p:nvPicPr>
          <p:cNvPr id="7" name="Picture 6" descr="Screenshot at 2024-06-10 15-10-24.png"/>
          <p:cNvPicPr>
            <a:picLocks noChangeAspect="1"/>
          </p:cNvPicPr>
          <p:nvPr/>
        </p:nvPicPr>
        <p:blipFill>
          <a:blip r:embed="rId5"/>
          <a:srcRect l="10000" t="44071" r="59167" b="9980"/>
          <a:stretch>
            <a:fillRect/>
          </a:stretch>
        </p:blipFill>
        <p:spPr>
          <a:xfrm>
            <a:off x="2514600" y="4495800"/>
            <a:ext cx="2819400" cy="2362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609600"/>
            <a:ext cx="3210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4.Initial Exploration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2024-06-10 15-13-03.png"/>
          <p:cNvPicPr>
            <a:picLocks noChangeAspect="1"/>
          </p:cNvPicPr>
          <p:nvPr/>
        </p:nvPicPr>
        <p:blipFill>
          <a:blip r:embed="rId2"/>
          <a:srcRect l="10833" t="44071" r="35833" b="4052"/>
          <a:stretch>
            <a:fillRect/>
          </a:stretch>
        </p:blipFill>
        <p:spPr>
          <a:xfrm>
            <a:off x="0" y="1447800"/>
            <a:ext cx="6629400" cy="4267200"/>
          </a:xfrm>
          <a:prstGeom prst="rect">
            <a:avLst/>
          </a:prstGeom>
        </p:spPr>
      </p:pic>
      <p:pic>
        <p:nvPicPr>
          <p:cNvPr id="3" name="Picture 2" descr="Screenshot at 2024-06-10 15-14-16.png"/>
          <p:cNvPicPr>
            <a:picLocks noChangeAspect="1"/>
          </p:cNvPicPr>
          <p:nvPr/>
        </p:nvPicPr>
        <p:blipFill>
          <a:blip r:embed="rId3"/>
          <a:srcRect l="10833" t="47036" r="64167" b="15909"/>
          <a:stretch>
            <a:fillRect/>
          </a:stretch>
        </p:blipFill>
        <p:spPr>
          <a:xfrm>
            <a:off x="6858000" y="1752600"/>
            <a:ext cx="2286000" cy="1905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838200"/>
            <a:ext cx="4014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5.Missing Values Handling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2024-06-10 15-24-40.png"/>
          <p:cNvPicPr>
            <a:picLocks noChangeAspect="1"/>
          </p:cNvPicPr>
          <p:nvPr/>
        </p:nvPicPr>
        <p:blipFill>
          <a:blip r:embed="rId2"/>
          <a:srcRect l="10000" t="40019" r="40833" b="12550"/>
          <a:stretch>
            <a:fillRect/>
          </a:stretch>
        </p:blipFill>
        <p:spPr>
          <a:xfrm>
            <a:off x="0" y="4419600"/>
            <a:ext cx="5562600" cy="2438400"/>
          </a:xfrm>
          <a:prstGeom prst="rect">
            <a:avLst/>
          </a:prstGeom>
        </p:spPr>
      </p:pic>
      <p:pic>
        <p:nvPicPr>
          <p:cNvPr id="3" name="Picture 2" descr="Screenshot at 2024-06-10 15-24-28.png"/>
          <p:cNvPicPr>
            <a:picLocks noChangeAspect="1"/>
          </p:cNvPicPr>
          <p:nvPr/>
        </p:nvPicPr>
        <p:blipFill>
          <a:blip r:embed="rId3"/>
          <a:srcRect l="10833" t="39625" r="43333" b="5534"/>
          <a:stretch>
            <a:fillRect/>
          </a:stretch>
        </p:blipFill>
        <p:spPr>
          <a:xfrm>
            <a:off x="228600" y="1447800"/>
            <a:ext cx="4191000" cy="2819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838200"/>
            <a:ext cx="2948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6.Outlier Handling</a:t>
            </a:r>
            <a:endParaRPr lang="en-US" sz="2400" b="1" dirty="0"/>
          </a:p>
        </p:txBody>
      </p:sp>
      <p:pic>
        <p:nvPicPr>
          <p:cNvPr id="5" name="Picture 4" descr="Screenshot at 2024-06-10 15-27-55.png"/>
          <p:cNvPicPr>
            <a:picLocks noChangeAspect="1"/>
          </p:cNvPicPr>
          <p:nvPr/>
        </p:nvPicPr>
        <p:blipFill>
          <a:blip r:embed="rId4"/>
          <a:srcRect l="10833" t="33696" r="50000" b="5534"/>
          <a:stretch>
            <a:fillRect/>
          </a:stretch>
        </p:blipFill>
        <p:spPr>
          <a:xfrm>
            <a:off x="4800600" y="1295400"/>
            <a:ext cx="3581400" cy="312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2024-06-10 15-30-41.png"/>
          <p:cNvPicPr>
            <a:picLocks noChangeAspect="1"/>
          </p:cNvPicPr>
          <p:nvPr/>
        </p:nvPicPr>
        <p:blipFill>
          <a:blip r:embed="rId2"/>
          <a:srcRect l="10833" t="35178" r="5000"/>
          <a:stretch>
            <a:fillRect/>
          </a:stretch>
        </p:blipFill>
        <p:spPr>
          <a:xfrm>
            <a:off x="0" y="1371600"/>
            <a:ext cx="8915400" cy="3962400"/>
          </a:xfrm>
          <a:prstGeom prst="rect">
            <a:avLst/>
          </a:prstGeom>
        </p:spPr>
      </p:pic>
      <p:pic>
        <p:nvPicPr>
          <p:cNvPr id="3" name="Picture 2" descr="Screenshot at 2024-06-10 15-33-20.png"/>
          <p:cNvPicPr>
            <a:picLocks noChangeAspect="1"/>
          </p:cNvPicPr>
          <p:nvPr/>
        </p:nvPicPr>
        <p:blipFill>
          <a:blip r:embed="rId3"/>
          <a:srcRect l="10833" t="63340" r="5000" b="12945"/>
          <a:stretch>
            <a:fillRect/>
          </a:stretch>
        </p:blipFill>
        <p:spPr>
          <a:xfrm>
            <a:off x="0" y="5334000"/>
            <a:ext cx="9144000" cy="121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914400"/>
            <a:ext cx="4013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7.Fixing Row and Columns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143000"/>
            <a:ext cx="25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Derived Metrics</a:t>
            </a:r>
            <a:endParaRPr lang="en-US" sz="2400" b="1" dirty="0"/>
          </a:p>
        </p:txBody>
      </p:sp>
      <p:pic>
        <p:nvPicPr>
          <p:cNvPr id="6" name="Picture 5" descr="Screenshot at 2024-06-10 16-17-24.png"/>
          <p:cNvPicPr>
            <a:picLocks noChangeAspect="1"/>
          </p:cNvPicPr>
          <p:nvPr/>
        </p:nvPicPr>
        <p:blipFill>
          <a:blip r:embed="rId2"/>
          <a:srcRect l="10000" t="29249" r="20833"/>
          <a:stretch>
            <a:fillRect/>
          </a:stretch>
        </p:blipFill>
        <p:spPr>
          <a:xfrm>
            <a:off x="457200" y="2133600"/>
            <a:ext cx="8686800" cy="426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at 2024-06-10 16-06-30.png"/>
          <p:cNvPicPr>
            <a:picLocks noChangeAspect="1"/>
          </p:cNvPicPr>
          <p:nvPr/>
        </p:nvPicPr>
        <p:blipFill>
          <a:blip r:embed="rId2"/>
          <a:srcRect l="10833" t="33696" r="6667"/>
          <a:stretch>
            <a:fillRect/>
          </a:stretch>
        </p:blipFill>
        <p:spPr>
          <a:xfrm>
            <a:off x="0" y="1600200"/>
            <a:ext cx="7543800" cy="34086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5257800"/>
            <a:ext cx="338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CPU=Intel core i5 7200u 2.5GHz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282</TotalTime>
  <Words>84</Words>
  <Application>Microsoft Office PowerPoint</Application>
  <PresentationFormat>On-screen Show (4:3)</PresentationFormat>
  <Paragraphs>50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Flow</vt:lpstr>
      <vt:lpstr>Comprehensive Analysis of Laptop Characteristics and Pricing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Windows User</cp:lastModifiedBy>
  <cp:revision>34</cp:revision>
  <dcterms:created xsi:type="dcterms:W3CDTF">2024-06-10T04:10:25Z</dcterms:created>
  <dcterms:modified xsi:type="dcterms:W3CDTF">2024-06-10T12:06:55Z</dcterms:modified>
</cp:coreProperties>
</file>